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57" r:id="rId3"/>
    <p:sldId id="269" r:id="rId4"/>
    <p:sldId id="274" r:id="rId5"/>
    <p:sldId id="258" r:id="rId6"/>
    <p:sldId id="259" r:id="rId7"/>
    <p:sldId id="260" r:id="rId8"/>
    <p:sldId id="261" r:id="rId9"/>
    <p:sldId id="262" r:id="rId10"/>
    <p:sldId id="272" r:id="rId11"/>
    <p:sldId id="264" r:id="rId12"/>
    <p:sldId id="265" r:id="rId13"/>
    <p:sldId id="266" r:id="rId14"/>
    <p:sldId id="267" r:id="rId15"/>
    <p:sldId id="268" r:id="rId16"/>
    <p:sldId id="273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B768-BE8D-468E-AD9F-8B633E178CDF}" type="datetimeFigureOut">
              <a:rPr lang="zh-TW" altLang="en-US" smtClean="0"/>
              <a:t>2022/9/7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536F6-11BF-4AFA-9E3A-6076442255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1343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36F6-11BF-4AFA-9E3A-6076442255FF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2787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36F6-11BF-4AFA-9E3A-6076442255F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2141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4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E4215C-9B87-4CC3-B09B-516151A081C2}" type="datetimeFigureOut">
              <a:rPr lang="zh-TW" altLang="en-US" smtClean="0"/>
              <a:t>2022/9/7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52252BB-C260-4A0C-B22C-1C4302C9F61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215C-9B87-4CC3-B09B-516151A081C2}" type="datetimeFigureOut">
              <a:rPr lang="zh-TW" altLang="en-US" smtClean="0"/>
              <a:t>2022/9/7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2BB-C260-4A0C-B22C-1C4302C9F61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2"/>
            <a:ext cx="1777470" cy="5592761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215C-9B87-4CC3-B09B-516151A081C2}" type="datetimeFigureOut">
              <a:rPr lang="zh-TW" altLang="en-US" smtClean="0"/>
              <a:t>2022/9/7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2BB-C260-4A0C-B22C-1C4302C9F61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215C-9B87-4CC3-B09B-516151A081C2}" type="datetimeFigureOut">
              <a:rPr lang="zh-TW" altLang="en-US" smtClean="0"/>
              <a:t>2022/9/7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2BB-C260-4A0C-B22C-1C4302C9F61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215C-9B87-4CC3-B09B-516151A081C2}" type="datetimeFigureOut">
              <a:rPr lang="zh-TW" altLang="en-US" smtClean="0"/>
              <a:t>2022/9/7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2BB-C260-4A0C-B22C-1C4302C9F61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215C-9B87-4CC3-B09B-516151A081C2}" type="datetimeFigureOut">
              <a:rPr lang="zh-TW" altLang="en-US" smtClean="0"/>
              <a:t>2022/9/7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2BB-C260-4A0C-B22C-1C4302C9F61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44429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215C-9B87-4CC3-B09B-516151A081C2}" type="datetimeFigureOut">
              <a:rPr lang="zh-TW" altLang="en-US" smtClean="0"/>
              <a:t>2022/9/7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2BB-C260-4A0C-B22C-1C4302C9F61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215C-9B87-4CC3-B09B-516151A081C2}" type="datetimeFigureOut">
              <a:rPr lang="zh-TW" altLang="en-US" smtClean="0"/>
              <a:t>2022/9/7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2BB-C260-4A0C-B22C-1C4302C9F61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215C-9B87-4CC3-B09B-516151A081C2}" type="datetimeFigureOut">
              <a:rPr lang="zh-TW" altLang="en-US" smtClean="0"/>
              <a:t>2022/9/7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2BB-C260-4A0C-B22C-1C4302C9F61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1E4215C-9B87-4CC3-B09B-516151A081C2}" type="datetimeFigureOut">
              <a:rPr lang="zh-TW" altLang="en-US" smtClean="0"/>
              <a:t>2022/9/7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2BB-C260-4A0C-B22C-1C4302C9F61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E4215C-9B87-4CC3-B09B-516151A081C2}" type="datetimeFigureOut">
              <a:rPr lang="zh-TW" altLang="en-US" smtClean="0"/>
              <a:t>2022/9/7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3" y="6407946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2252BB-C260-4A0C-B22C-1C4302C9F61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3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1E4215C-9B87-4CC3-B09B-516151A081C2}" type="datetimeFigureOut">
              <a:rPr lang="zh-TW" altLang="en-US" smtClean="0"/>
              <a:t>2022/9/7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3" y="640794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52252BB-C260-4A0C-B22C-1C4302C9F61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領信注意事項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總務處文書組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55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/>
          <p:cNvSpPr txBox="1">
            <a:spLocks/>
          </p:cNvSpPr>
          <p:nvPr/>
        </p:nvSpPr>
        <p:spPr>
          <a:xfrm>
            <a:off x="7009618" y="3296985"/>
            <a:ext cx="1917787" cy="2190722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000" b="1" dirty="0" smtClean="0">
                <a:solidFill>
                  <a:srgbClr val="FF0000"/>
                </a:solidFill>
              </a:rPr>
              <a:t>填寫內容如下：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r>
              <a:rPr lang="en-US" altLang="zh-TW" sz="2000" b="1" dirty="0" smtClean="0">
                <a:solidFill>
                  <a:srgbClr val="0070C0"/>
                </a:solidFill>
              </a:rPr>
              <a:t>1.</a:t>
            </a:r>
            <a:r>
              <a:rPr lang="zh-TW" altLang="en-US" sz="2000" b="1" dirty="0" smtClean="0">
                <a:solidFill>
                  <a:srgbClr val="0070C0"/>
                </a:solidFill>
              </a:rPr>
              <a:t>郵遞區號</a:t>
            </a:r>
            <a:endParaRPr lang="en-US" altLang="zh-TW" sz="2000" b="1" dirty="0" smtClean="0">
              <a:solidFill>
                <a:srgbClr val="0070C0"/>
              </a:solidFill>
            </a:endParaRPr>
          </a:p>
          <a:p>
            <a:r>
              <a:rPr lang="en-US" altLang="zh-TW" sz="2000" b="1" dirty="0" smtClean="0">
                <a:solidFill>
                  <a:srgbClr val="0070C0"/>
                </a:solidFill>
              </a:rPr>
              <a:t>2.</a:t>
            </a:r>
            <a:r>
              <a:rPr lang="zh-TW" altLang="en-US" sz="2000" b="1" dirty="0" smtClean="0">
                <a:solidFill>
                  <a:srgbClr val="0070C0"/>
                </a:solidFill>
              </a:rPr>
              <a:t>地址</a:t>
            </a:r>
            <a:endParaRPr lang="en-US" altLang="zh-TW" sz="2000" b="1" dirty="0" smtClean="0">
              <a:solidFill>
                <a:srgbClr val="0070C0"/>
              </a:solidFill>
            </a:endParaRPr>
          </a:p>
          <a:p>
            <a:r>
              <a:rPr lang="en-US" altLang="zh-TW" sz="2000" b="1" dirty="0" smtClean="0">
                <a:solidFill>
                  <a:srgbClr val="0070C0"/>
                </a:solidFill>
              </a:rPr>
              <a:t>3.</a:t>
            </a:r>
            <a:r>
              <a:rPr lang="zh-TW" altLang="en-US" sz="1800" b="1" dirty="0" smtClean="0">
                <a:solidFill>
                  <a:srgbClr val="0070C0"/>
                </a:solidFill>
              </a:rPr>
              <a:t>學生</a:t>
            </a:r>
            <a:r>
              <a:rPr lang="en-US" altLang="zh-TW" sz="1800" b="1" dirty="0" smtClean="0">
                <a:solidFill>
                  <a:srgbClr val="0070C0"/>
                </a:solidFill>
              </a:rPr>
              <a:t>XX</a:t>
            </a:r>
            <a:r>
              <a:rPr lang="zh-TW" altLang="en-US" sz="1800" b="1" dirty="0" smtClean="0">
                <a:solidFill>
                  <a:srgbClr val="0070C0"/>
                </a:solidFill>
              </a:rPr>
              <a:t>號信箱</a:t>
            </a:r>
            <a:endParaRPr lang="en-US" altLang="zh-TW" sz="1800" b="1" dirty="0" smtClean="0">
              <a:solidFill>
                <a:srgbClr val="0070C0"/>
              </a:solidFill>
            </a:endParaRPr>
          </a:p>
          <a:p>
            <a:r>
              <a:rPr lang="en-US" altLang="zh-TW" sz="2000" b="1" dirty="0" smtClean="0">
                <a:solidFill>
                  <a:srgbClr val="0070C0"/>
                </a:solidFill>
              </a:rPr>
              <a:t>4.</a:t>
            </a:r>
            <a:r>
              <a:rPr lang="zh-TW" altLang="en-US" sz="2000" b="1" dirty="0" smtClean="0">
                <a:solidFill>
                  <a:srgbClr val="0070C0"/>
                </a:solidFill>
              </a:rPr>
              <a:t>姓名</a:t>
            </a:r>
            <a:endParaRPr lang="en-US" altLang="zh-TW" sz="2000" b="1" dirty="0" smtClean="0">
              <a:solidFill>
                <a:srgbClr val="0070C0"/>
              </a:solidFill>
            </a:endParaRPr>
          </a:p>
          <a:p>
            <a:r>
              <a:rPr lang="en-US" altLang="zh-TW" sz="2000" b="1" dirty="0" smtClean="0">
                <a:solidFill>
                  <a:srgbClr val="0070C0"/>
                </a:solidFill>
              </a:rPr>
              <a:t>5.</a:t>
            </a:r>
            <a:r>
              <a:rPr lang="zh-TW" altLang="en-US" sz="2000" b="1" dirty="0" smtClean="0">
                <a:solidFill>
                  <a:srgbClr val="0070C0"/>
                </a:solidFill>
              </a:rPr>
              <a:t>手機號碼</a:t>
            </a:r>
            <a:r>
              <a:rPr lang="zh-TW" altLang="zh-TW" sz="2400" dirty="0" smtClean="0">
                <a:solidFill>
                  <a:srgbClr val="0070C0"/>
                </a:solidFill>
              </a:rPr>
              <a:t/>
            </a:r>
            <a:br>
              <a:rPr lang="zh-TW" altLang="zh-TW" sz="2400" dirty="0" smtClean="0">
                <a:solidFill>
                  <a:srgbClr val="0070C0"/>
                </a:solidFill>
              </a:rPr>
            </a:br>
            <a:endParaRPr lang="zh-TW" altLang="en-US" sz="24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中華郵政全球資訊網-各地郵局-三重郵局- 書寫範例－郵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8" y="980728"/>
            <a:ext cx="6641471" cy="511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/>
          <p:cNvSpPr/>
          <p:nvPr/>
        </p:nvSpPr>
        <p:spPr>
          <a:xfrm>
            <a:off x="1403648" y="3284984"/>
            <a:ext cx="4752527" cy="17370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04322" y="3497282"/>
            <a:ext cx="5184576" cy="1612233"/>
          </a:xfrm>
        </p:spPr>
        <p:txBody>
          <a:bodyPr>
            <a:noAutofit/>
          </a:bodyPr>
          <a:lstStyle/>
          <a:p>
            <a:r>
              <a:rPr lang="en-US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406053</a:t>
            </a:r>
            <a:br>
              <a:rPr lang="en-US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</a:t>
            </a:r>
            <a:r>
              <a:rPr lang="zh-TW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中市北屯區廍子里廍子路</a:t>
            </a:r>
            <a:r>
              <a:rPr lang="en-US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666</a:t>
            </a:r>
            <a:r>
              <a:rPr lang="zh-TW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號】</a:t>
            </a:r>
            <a:br>
              <a:rPr lang="zh-TW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中臺科技大學學生ＸＸ號信箱】</a:t>
            </a:r>
            <a:br>
              <a:rPr lang="zh-TW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zh-TW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王大華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同學收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0123-456789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4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8" name="直線單箭頭接點 17"/>
          <p:cNvCxnSpPr/>
          <p:nvPr/>
        </p:nvCxnSpPr>
        <p:spPr>
          <a:xfrm flipH="1">
            <a:off x="5940152" y="4639497"/>
            <a:ext cx="975639" cy="8826"/>
          </a:xfrm>
          <a:prstGeom prst="straightConnector1">
            <a:avLst/>
          </a:prstGeom>
          <a:ln w="127000" cap="sq"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標題 1"/>
          <p:cNvSpPr txBox="1">
            <a:spLocks/>
          </p:cNvSpPr>
          <p:nvPr/>
        </p:nvSpPr>
        <p:spPr>
          <a:xfrm>
            <a:off x="1304322" y="406652"/>
            <a:ext cx="6655774" cy="9341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/>
              <a:t>要寄信來學校 信封該怎麼寫</a:t>
            </a:r>
            <a:endParaRPr lang="zh-TW" altLang="en-US" b="1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19872" y="6108032"/>
            <a:ext cx="5472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 smtClean="0"/>
              <a:t>★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學校人口眾多 會有同名同姓者出現，所以收件人信箱、班級、手機號碼請務必寫清楚。</a:t>
            </a:r>
          </a:p>
        </p:txBody>
      </p:sp>
    </p:spTree>
    <p:extLst>
      <p:ext uri="{BB962C8B-B14F-4D97-AF65-F5344CB8AC3E}">
        <p14:creationId xmlns:p14="http://schemas.microsoft.com/office/powerpoint/2010/main" val="1029681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3200" dirty="0" smtClean="0"/>
              <a:t>1.</a:t>
            </a:r>
            <a:r>
              <a:rPr lang="zh-TW" altLang="en-US" sz="3200" dirty="0" smtClean="0"/>
              <a:t>收信人請用本名，不要使用在學校註冊以外的暱稱，查詢不到退件。</a:t>
            </a:r>
          </a:p>
          <a:p>
            <a:pPr marL="0" indent="0">
              <a:buNone/>
            </a:pPr>
            <a:r>
              <a:rPr lang="en-US" altLang="zh-TW" sz="3200" dirty="0" smtClean="0"/>
              <a:t>2.</a:t>
            </a:r>
            <a:r>
              <a:rPr lang="zh-TW" altLang="en-US" sz="3200" dirty="0" smtClean="0"/>
              <a:t>收件人標示不明者，退信。</a:t>
            </a:r>
          </a:p>
          <a:p>
            <a:pPr marL="0" indent="0">
              <a:buNone/>
            </a:pPr>
            <a:r>
              <a:rPr lang="en-US" altLang="zh-TW" sz="3200" dirty="0" smtClean="0"/>
              <a:t>3.</a:t>
            </a:r>
            <a:r>
              <a:rPr lang="zh-TW" altLang="en-US" sz="3200" dirty="0" smtClean="0"/>
              <a:t>收到</a:t>
            </a:r>
            <a:r>
              <a:rPr lang="en-US" altLang="zh-TW" sz="3200" dirty="0" smtClean="0"/>
              <a:t>14</a:t>
            </a:r>
            <a:r>
              <a:rPr lang="zh-TW" altLang="en-US" sz="3200" dirty="0" smtClean="0"/>
              <a:t>日內，經通知收信人未領取，退信。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en-US" altLang="zh-TW" sz="3200" dirty="0"/>
              <a:t>4.</a:t>
            </a:r>
            <a:r>
              <a:rPr lang="zh-TW" altLang="zh-TW" sz="3200" dirty="0"/>
              <a:t>已畢業或學籍已解除之學生郵件，一律退回原寄信人，不另通知</a:t>
            </a:r>
            <a:r>
              <a:rPr lang="zh-TW" altLang="zh-TW" sz="3200" dirty="0" smtClean="0"/>
              <a:t>。</a:t>
            </a:r>
            <a:endParaRPr lang="en-US" altLang="zh-TW" sz="3200" dirty="0" smtClean="0"/>
          </a:p>
          <a:p>
            <a:pPr marL="0" indent="0">
              <a:buNone/>
            </a:pPr>
            <a:endParaRPr lang="en-US" altLang="zh-TW" dirty="0"/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有國外書信往來者，請提供系所、中英文姓名予本組備查，以利郵件投遞。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退信處理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1463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 smtClean="0"/>
              <a:t>1.</a:t>
            </a:r>
            <a:r>
              <a:rPr lang="zh-TW" altLang="en-US" sz="3600" dirty="0" smtClean="0"/>
              <a:t>請書商寫明科系、班級、學制</a:t>
            </a:r>
            <a:r>
              <a:rPr lang="en-US" altLang="zh-TW" sz="3600" dirty="0" smtClean="0"/>
              <a:t>【</a:t>
            </a:r>
            <a:r>
              <a:rPr lang="zh-TW" altLang="en-US" sz="3600" dirty="0" smtClean="0"/>
              <a:t>日間、進修、二技、四技</a:t>
            </a:r>
            <a:r>
              <a:rPr lang="en-US" altLang="zh-TW" sz="3600" dirty="0" smtClean="0"/>
              <a:t>】</a:t>
            </a:r>
            <a:r>
              <a:rPr lang="zh-TW" altLang="en-US" sz="3600" dirty="0" smtClean="0"/>
              <a:t>、電話、姓名，書到當日領取。</a:t>
            </a:r>
          </a:p>
          <a:p>
            <a:pPr marL="0" indent="0">
              <a:buNone/>
            </a:pPr>
            <a:r>
              <a:rPr lang="en-US" altLang="zh-TW" sz="3600" dirty="0" smtClean="0"/>
              <a:t>2.</a:t>
            </a:r>
            <a:r>
              <a:rPr lang="zh-TW" altLang="en-US" sz="3600" dirty="0" smtClean="0"/>
              <a:t>摩爾書局也可以訂書，請多加利用</a:t>
            </a:r>
            <a:endParaRPr lang="zh-TW" altLang="en-US" sz="36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上課的書寄來學校怎麼領取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957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文書組</a:t>
            </a:r>
            <a:r>
              <a:rPr lang="zh-TW" altLang="en-US" sz="3600" dirty="0" smtClean="0">
                <a:solidFill>
                  <a:srgbClr val="FF0000"/>
                </a:solidFill>
              </a:rPr>
              <a:t>不處理貨到付款及退貨服務</a:t>
            </a:r>
            <a:r>
              <a:rPr lang="zh-TW" altLang="en-US" sz="3600" dirty="0" smtClean="0"/>
              <a:t>。網購代收貨款、訂書貨款、退書、退貨或寄信，不代為處理，請與對方交易完畢後再寄來。</a:t>
            </a:r>
            <a:endParaRPr lang="zh-TW" altLang="en-US" sz="36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貨到付款或退書可以交給文書組嗎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0890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校</a:t>
            </a:r>
            <a:r>
              <a:rPr lang="zh-TW" altLang="en-US" dirty="0" smtClean="0"/>
              <a:t>內設有</a:t>
            </a:r>
            <a:r>
              <a:rPr lang="zh-TW" altLang="en-US" dirty="0" smtClean="0">
                <a:solidFill>
                  <a:srgbClr val="FF0000"/>
                </a:solidFill>
              </a:rPr>
              <a:t>ｉ郵箱</a:t>
            </a:r>
            <a:r>
              <a:rPr lang="zh-TW" altLang="en-US" dirty="0" smtClean="0"/>
              <a:t>，位置在提款機旁。</a:t>
            </a:r>
            <a:endParaRPr lang="en-US" altLang="zh-TW" dirty="0" smtClean="0"/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ｉ郵箱可收包裹也可寄包裹，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小時服務。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可以寄到國內的任何地方，不限只能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ｉ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郵箱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互寄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萊爾富店到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店，也是寄件收件都可以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校內可以使用的寄收件服務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1" name="Picture 3" descr="C:\Users\yinuuu\Desktop\IMG_6382.HE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284985"/>
            <a:ext cx="4391948" cy="3292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855" y="3284984"/>
            <a:ext cx="4273623" cy="3205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2512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ｉ郵箱上有個綠色牌子，就是ｉ郵箱的地址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ｉ郵箱是郵局的服務，只限收由郵局寄出的包裹。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ｉ郵箱使用悠遊卡、一卡通、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icash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交易。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寄包裹到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ｉ郵箱該怎麼寫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286000" y="3105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TW" altLang="en-US" dirty="0"/>
          </a:p>
          <a:p>
            <a:r>
              <a:rPr lang="zh-TW" altLang="en-US" dirty="0"/>
              <a:t> </a:t>
            </a:r>
          </a:p>
        </p:txBody>
      </p:sp>
      <p:pic>
        <p:nvPicPr>
          <p:cNvPr id="1026" name="Picture 2" descr="C:\Users\user\Desktop\圖片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96952"/>
            <a:ext cx="691276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57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94196" y="5845913"/>
            <a:ext cx="6683765" cy="711201"/>
          </a:xfrm>
        </p:spPr>
        <p:txBody>
          <a:bodyPr>
            <a:normAutofit fontScale="90000"/>
          </a:bodyPr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謝謝各位好朋友的配合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245895"/>
            <a:ext cx="5816137" cy="5423465"/>
          </a:xfrm>
        </p:spPr>
        <p:txBody>
          <a:bodyPr>
            <a:norm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平信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：可至耕書樓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latin typeface="微軟正黑體" panose="020B0604030504040204" pitchFamily="34" charset="-120"/>
              </a:rPr>
              <a:t>樓提款機旁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en-US" altLang="zh-TW" sz="2800" b="1" dirty="0" err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郵箱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郵筒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貼好郵票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到萊爾富購買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投遞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平信信件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掛號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：寄掛號信件可以到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臺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中東山路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郵政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代辦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嫩仙草旁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地址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臺中市北屯區東山路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段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巷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號、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軍功郵局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indent="0">
              <a:buNone/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地址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臺中市北屯區環中東路二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段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255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755576" y="404664"/>
            <a:ext cx="7416824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要怎樣寄信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C:\Users\user\Desktop\S__216186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698" y="1340768"/>
            <a:ext cx="2645291" cy="510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140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耕書樓</a:t>
            </a:r>
            <a:r>
              <a:rPr lang="en-US" altLang="zh-TW" sz="3200" dirty="0" smtClean="0"/>
              <a:t>1</a:t>
            </a:r>
            <a:r>
              <a:rPr lang="zh-TW" altLang="en-US" sz="3200" dirty="0" smtClean="0"/>
              <a:t>樓</a:t>
            </a:r>
            <a:r>
              <a:rPr lang="en-US" altLang="zh-TW" sz="3200" dirty="0" smtClean="0"/>
              <a:t>8102</a:t>
            </a:r>
            <a:r>
              <a:rPr lang="zh-TW" altLang="en-US" sz="3200" dirty="0" smtClean="0"/>
              <a:t>室</a:t>
            </a:r>
            <a:endParaRPr lang="en-US" altLang="zh-TW" sz="3200" dirty="0" smtClean="0"/>
          </a:p>
          <a:p>
            <a:r>
              <a:rPr lang="zh-TW" altLang="en-US" sz="3200" dirty="0"/>
              <a:t>提款機</a:t>
            </a:r>
            <a:r>
              <a:rPr lang="zh-TW" altLang="en-US" sz="3200" dirty="0" smtClean="0"/>
              <a:t>旁</a:t>
            </a:r>
            <a:endParaRPr lang="en-US" altLang="zh-TW" sz="3200" dirty="0" smtClean="0"/>
          </a:p>
          <a:p>
            <a:r>
              <a:rPr lang="zh-TW" altLang="en-US" sz="3200" dirty="0" smtClean="0"/>
              <a:t>開放時間：星期一到五，</a:t>
            </a:r>
            <a:r>
              <a:rPr lang="en-US" altLang="zh-TW" sz="3200" dirty="0" smtClean="0"/>
              <a:t>8:20</a:t>
            </a:r>
            <a:r>
              <a:rPr lang="zh-TW" altLang="en-US" sz="3200" dirty="0" smtClean="0"/>
              <a:t>至</a:t>
            </a:r>
            <a:r>
              <a:rPr lang="en-US" altLang="zh-TW" sz="3200" dirty="0" smtClean="0"/>
              <a:t>17:00</a:t>
            </a:r>
            <a:endParaRPr lang="zh-TW" altLang="en-US" sz="32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文書組的所在位置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73016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9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郵件及包裹收件**</a:t>
            </a:r>
            <a:endParaRPr lang="en-US" altLang="zh-TW" sz="3600" dirty="0" smtClean="0"/>
          </a:p>
          <a:p>
            <a:r>
              <a:rPr lang="zh-TW" altLang="en-US" sz="3600" dirty="0" smtClean="0"/>
              <a:t>公文收發</a:t>
            </a:r>
            <a:endParaRPr lang="en-US" altLang="zh-TW" sz="3600" dirty="0" smtClean="0"/>
          </a:p>
          <a:p>
            <a:r>
              <a:rPr lang="zh-TW" altLang="en-US" sz="3600" dirty="0"/>
              <a:t>蓋用印信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文書組的業務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086962"/>
            <a:ext cx="4104456" cy="30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9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912768" cy="1080120"/>
          </a:xfrm>
        </p:spPr>
        <p:txBody>
          <a:bodyPr>
            <a:normAutofit/>
          </a:bodyPr>
          <a:lstStyle/>
          <a:p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信箱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號碼性質及應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628800"/>
            <a:ext cx="8352928" cy="4608512"/>
          </a:xfrm>
        </p:spPr>
        <p:txBody>
          <a:bodyPr>
            <a:noAutofit/>
          </a:bodyPr>
          <a:lstStyle/>
          <a:p>
            <a:r>
              <a:rPr lang="zh-TW" altLang="zh-TW" sz="28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它</a:t>
            </a:r>
            <a:r>
              <a:rPr lang="zh-TW" altLang="zh-TW" sz="28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是</a:t>
            </a:r>
            <a:r>
              <a:rPr lang="zh-TW" altLang="zh-TW" sz="2800" b="1" dirty="0">
                <a:solidFill>
                  <a:srgbClr val="7030A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固定</a:t>
            </a:r>
            <a:r>
              <a:rPr lang="zh-TW" altLang="zh-TW" sz="2800" b="1" dirty="0" smtClean="0">
                <a:solidFill>
                  <a:srgbClr val="7030A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號碼</a:t>
            </a:r>
            <a:r>
              <a:rPr lang="zh-TW" altLang="zh-TW" sz="28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：</a:t>
            </a:r>
            <a:r>
              <a:rPr lang="zh-TW" altLang="zh-TW" sz="28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您</a:t>
            </a:r>
            <a:r>
              <a:rPr lang="zh-TW" altLang="zh-TW" sz="28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成為本校新鮮人起</a:t>
            </a:r>
            <a:r>
              <a:rPr lang="zh-TW" altLang="zh-TW" sz="28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，一直使用到畢業止；它是不會變動的。</a:t>
            </a:r>
          </a:p>
          <a:p>
            <a:r>
              <a:rPr lang="zh-TW" altLang="zh-TW" sz="2800" b="1" dirty="0" smtClean="0">
                <a:solidFill>
                  <a:srgbClr val="7030A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信箱</a:t>
            </a:r>
            <a:r>
              <a:rPr lang="zh-TW" altLang="zh-TW" sz="2800" b="1" dirty="0">
                <a:solidFill>
                  <a:srgbClr val="7030A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鑰匙保管</a:t>
            </a:r>
            <a:r>
              <a:rPr lang="zh-TW" altLang="zh-TW" sz="28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：</a:t>
            </a:r>
            <a:r>
              <a:rPr lang="zh-TW" altLang="zh-TW" sz="28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統一由</a:t>
            </a:r>
            <a:r>
              <a:rPr lang="zh-TW" altLang="zh-TW" sz="2800" b="1" dirty="0">
                <a:solidFill>
                  <a:srgbClr val="C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副班代</a:t>
            </a:r>
            <a:r>
              <a:rPr lang="zh-TW" altLang="zh-TW" sz="2800" dirty="0">
                <a:solidFill>
                  <a:srgbClr val="C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保管</a:t>
            </a:r>
            <a:r>
              <a:rPr lang="zh-TW" altLang="zh-TW" sz="28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</a:t>
            </a:r>
            <a:r>
              <a:rPr lang="zh-TW" altLang="zh-TW" sz="2800" b="1" dirty="0">
                <a:solidFill>
                  <a:srgbClr val="0070C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至</a:t>
            </a:r>
            <a:r>
              <a:rPr lang="zh-TW" altLang="zh-TW" sz="2800" b="1" dirty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畢業典禮前</a:t>
            </a:r>
            <a:r>
              <a:rPr lang="zh-TW" altLang="zh-TW" sz="2800" b="1" dirty="0">
                <a:solidFill>
                  <a:srgbClr val="0070C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歸回文書組</a:t>
            </a:r>
            <a:r>
              <a:rPr lang="zh-TW" altLang="zh-TW" sz="28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；改選</a:t>
            </a:r>
            <a:r>
              <a:rPr lang="zh-TW" altLang="zh-TW" sz="28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副班代</a:t>
            </a:r>
            <a:r>
              <a:rPr lang="zh-TW" altLang="zh-TW" sz="28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時，請將</a:t>
            </a:r>
            <a:r>
              <a:rPr lang="zh-TW" altLang="zh-TW" sz="2800" dirty="0">
                <a:solidFill>
                  <a:srgbClr val="C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鑰匙列入移交</a:t>
            </a:r>
            <a:r>
              <a:rPr lang="zh-TW" altLang="zh-TW" sz="28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，由下</a:t>
            </a:r>
            <a:r>
              <a:rPr lang="zh-TW" altLang="zh-TW" sz="28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一任</a:t>
            </a:r>
            <a:r>
              <a:rPr lang="zh-TW" altLang="zh-TW" sz="28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副</a:t>
            </a:r>
            <a:r>
              <a:rPr lang="zh-TW" altLang="zh-TW" sz="28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班代</a:t>
            </a:r>
            <a:r>
              <a:rPr lang="zh-TW" altLang="zh-TW" sz="28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保管。</a:t>
            </a:r>
          </a:p>
          <a:p>
            <a:r>
              <a:rPr lang="zh-TW" altLang="zh-TW" sz="2800" b="1" dirty="0" smtClean="0">
                <a:solidFill>
                  <a:srgbClr val="7030A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信箱</a:t>
            </a:r>
            <a:r>
              <a:rPr lang="zh-TW" altLang="zh-TW" sz="2800" b="1" dirty="0">
                <a:solidFill>
                  <a:srgbClr val="7030A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取信</a:t>
            </a:r>
            <a:r>
              <a:rPr lang="zh-TW" altLang="zh-TW" sz="28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：</a:t>
            </a:r>
            <a:r>
              <a:rPr lang="zh-TW" altLang="zh-TW" sz="28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各班安排值日生一天兩次（上午、下午各一次</a:t>
            </a:r>
            <a:r>
              <a:rPr lang="zh-TW" altLang="zh-TW" sz="28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）開啟</a:t>
            </a:r>
            <a:r>
              <a:rPr lang="zh-TW" altLang="zh-TW" sz="28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信箱，取信件及通知單或各單位所發的資料</a:t>
            </a:r>
            <a:r>
              <a:rPr lang="zh-TW" altLang="zh-TW" sz="28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，取信</a:t>
            </a:r>
            <a:r>
              <a:rPr lang="zh-TW" altLang="zh-TW" sz="28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件後</a:t>
            </a:r>
            <a:r>
              <a:rPr lang="zh-TW" altLang="zh-TW" sz="28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</a:t>
            </a:r>
            <a:r>
              <a:rPr lang="zh-TW" altLang="zh-TW" sz="2800" b="1" dirty="0" smtClean="0">
                <a:solidFill>
                  <a:srgbClr val="0070C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信箱</a:t>
            </a:r>
            <a:r>
              <a:rPr lang="zh-TW" altLang="zh-TW" sz="2800" b="1" dirty="0">
                <a:solidFill>
                  <a:srgbClr val="0070C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務必上鎖</a:t>
            </a:r>
            <a:r>
              <a:rPr lang="zh-TW" altLang="zh-TW" sz="28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，避免損壞及遺失信件</a:t>
            </a:r>
            <a:r>
              <a:rPr lang="zh-TW" altLang="zh-TW" sz="28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</a:t>
            </a:r>
            <a:endParaRPr lang="zh-TW" altLang="en-US" sz="28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278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484785"/>
            <a:ext cx="7272808" cy="4611967"/>
          </a:xfrm>
        </p:spPr>
        <p:txBody>
          <a:bodyPr>
            <a:normAutofit/>
          </a:bodyPr>
          <a:lstStyle/>
          <a:p>
            <a:r>
              <a:rPr lang="zh-TW" altLang="en-US" sz="3200" b="1" dirty="0" smtClean="0"/>
              <a:t>平信、限時專送</a:t>
            </a:r>
            <a:endParaRPr lang="en-US" altLang="zh-TW" sz="3200" b="1" dirty="0" smtClean="0"/>
          </a:p>
          <a:p>
            <a:pPr lvl="1"/>
            <a:r>
              <a:rPr lang="zh-TW" altLang="en-US" sz="2400" dirty="0"/>
              <a:t>投班級</a:t>
            </a:r>
            <a:r>
              <a:rPr lang="zh-TW" altLang="en-US" sz="2400" dirty="0" smtClean="0"/>
              <a:t>信箱或宿舍櫃台</a:t>
            </a:r>
            <a:endParaRPr lang="en-US" altLang="zh-TW" sz="2400" dirty="0" smtClean="0"/>
          </a:p>
          <a:p>
            <a:pPr marL="393192" lvl="1" indent="0">
              <a:buNone/>
            </a:pPr>
            <a:r>
              <a:rPr lang="en-US" altLang="zh-TW" sz="2400" dirty="0" smtClean="0"/>
              <a:t>(</a:t>
            </a:r>
            <a:r>
              <a:rPr lang="zh-TW" altLang="en-US" sz="2400" dirty="0" smtClean="0"/>
              <a:t>信箱位置在天機</a:t>
            </a:r>
            <a:r>
              <a:rPr lang="en-US" altLang="zh-TW" sz="2400" dirty="0" smtClean="0"/>
              <a:t>B1</a:t>
            </a:r>
            <a:r>
              <a:rPr lang="zh-TW" altLang="en-US" sz="2400" dirty="0" smtClean="0"/>
              <a:t>影印店旁</a:t>
            </a:r>
            <a:r>
              <a:rPr lang="en-US" altLang="zh-TW" sz="2400" dirty="0" smtClean="0"/>
              <a:t>)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r>
              <a:rPr lang="zh-TW" altLang="en-US" sz="3200" b="1" dirty="0" smtClean="0"/>
              <a:t>掛號、包裹、快捷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200" b="1" dirty="0"/>
              <a:t>貨運、宅急便</a:t>
            </a:r>
            <a:endParaRPr lang="en-US" altLang="zh-TW" sz="3200" b="1" dirty="0"/>
          </a:p>
          <a:p>
            <a:pPr lvl="1"/>
            <a:r>
              <a:rPr lang="zh-TW" altLang="en-US" sz="2800" dirty="0"/>
              <a:t>在文書組領取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信件種類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92696"/>
            <a:ext cx="366261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47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收到掛號、包裹後使用「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en-US" altLang="zh-TW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E-mail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信箱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」通知。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校務行政系統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】→【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學生資訊系統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】→【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總務相關資訊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】→【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郵件查詢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可查詢有無掛號信。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如何知道有掛號信件到校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754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088739"/>
            <a:ext cx="2563675" cy="19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635189"/>
            <a:ext cx="2448272" cy="255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1213539"/>
            <a:ext cx="2238431" cy="173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89067"/>
            <a:ext cx="2232248" cy="274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91529"/>
            <a:ext cx="4320480" cy="316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向右箭號 3"/>
          <p:cNvSpPr/>
          <p:nvPr/>
        </p:nvSpPr>
        <p:spPr>
          <a:xfrm>
            <a:off x="3131840" y="1687318"/>
            <a:ext cx="432048" cy="449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右箭號 4"/>
          <p:cNvSpPr/>
          <p:nvPr/>
        </p:nvSpPr>
        <p:spPr>
          <a:xfrm>
            <a:off x="3563888" y="4869161"/>
            <a:ext cx="648072" cy="484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下箭號 5"/>
          <p:cNvSpPr/>
          <p:nvPr/>
        </p:nvSpPr>
        <p:spPr>
          <a:xfrm rot="16200000">
            <a:off x="6148851" y="1882574"/>
            <a:ext cx="345488" cy="376875"/>
          </a:xfrm>
          <a:prstGeom prst="downArrow">
            <a:avLst>
              <a:gd name="adj1" fmla="val 50000"/>
              <a:gd name="adj2" fmla="val 515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314712" y="116632"/>
            <a:ext cx="3250704" cy="106613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校務行政系統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向右箭號 11"/>
          <p:cNvSpPr/>
          <p:nvPr/>
        </p:nvSpPr>
        <p:spPr>
          <a:xfrm>
            <a:off x="683569" y="4766517"/>
            <a:ext cx="453373" cy="3806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107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信封上有註明學生信箱號者會投入班級信箱。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★信箱位置：天機大樓地下一樓影印店旁。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★信箱號碼是固定號碼，一直使用到畢業止。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有宿舍號碼信件，會轉投到各宿舍。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沒寫任何班級或宿舍號碼的信件會當作不明信件 請自行來文書組領取，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超過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天就會退件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平信跟明信片該如何領取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5588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1.</a:t>
            </a:r>
            <a:r>
              <a:rPr lang="zh-TW" altLang="en-US" sz="3600" dirty="0" smtClean="0"/>
              <a:t>請攜帶</a:t>
            </a:r>
            <a:r>
              <a:rPr lang="zh-TW" altLang="en-US" sz="3600" dirty="0" smtClean="0">
                <a:solidFill>
                  <a:srgbClr val="FF0000"/>
                </a:solidFill>
              </a:rPr>
              <a:t>學生證</a:t>
            </a:r>
            <a:r>
              <a:rPr lang="zh-TW" altLang="en-US" sz="3600" dirty="0" smtClean="0"/>
              <a:t>（或身分證、駕照、健保卡），本人到文書組領取。</a:t>
            </a:r>
          </a:p>
          <a:p>
            <a:r>
              <a:rPr lang="en-US" altLang="zh-TW" sz="3600" dirty="0" smtClean="0"/>
              <a:t>2.</a:t>
            </a:r>
            <a:r>
              <a:rPr lang="zh-TW" altLang="en-US" sz="3600" dirty="0" smtClean="0">
                <a:solidFill>
                  <a:srgbClr val="FF0000"/>
                </a:solidFill>
              </a:rPr>
              <a:t>代領</a:t>
            </a:r>
            <a:r>
              <a:rPr lang="zh-TW" altLang="en-US" sz="3600" dirty="0" smtClean="0"/>
              <a:t>他人郵件需持有</a:t>
            </a:r>
            <a:r>
              <a:rPr lang="zh-TW" altLang="en-US" sz="3600" dirty="0" smtClean="0">
                <a:solidFill>
                  <a:srgbClr val="FF0000"/>
                </a:solidFill>
              </a:rPr>
              <a:t>雙方證件</a:t>
            </a:r>
            <a:r>
              <a:rPr lang="zh-TW" altLang="en-US" sz="3600" dirty="0" smtClean="0"/>
              <a:t>才可領取。</a:t>
            </a:r>
            <a:endParaRPr lang="zh-TW" altLang="en-US" sz="36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如何領取掛號信、包裹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31324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沉穩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442</TotalTime>
  <Words>855</Words>
  <Application>Microsoft Office PowerPoint</Application>
  <PresentationFormat>如螢幕大小 (4:3)</PresentationFormat>
  <Paragraphs>85</Paragraphs>
  <Slides>16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7" baseType="lpstr">
      <vt:lpstr>微軟正黑體</vt:lpstr>
      <vt:lpstr>微軟正黑體 Light</vt:lpstr>
      <vt:lpstr>新細明體</vt:lpstr>
      <vt:lpstr>標楷體</vt:lpstr>
      <vt:lpstr>Calibri</vt:lpstr>
      <vt:lpstr>Lucida Sans Unicode</vt:lpstr>
      <vt:lpstr>Verdana</vt:lpstr>
      <vt:lpstr>Wingdings</vt:lpstr>
      <vt:lpstr>Wingdings 2</vt:lpstr>
      <vt:lpstr>Wingdings 3</vt:lpstr>
      <vt:lpstr>匯合</vt:lpstr>
      <vt:lpstr>領信注意事項</vt:lpstr>
      <vt:lpstr>文書組的所在位置</vt:lpstr>
      <vt:lpstr>文書組的業務</vt:lpstr>
      <vt:lpstr>信箱號碼性質及應注意事項</vt:lpstr>
      <vt:lpstr>信件種類</vt:lpstr>
      <vt:lpstr>如何知道有掛號信件到校</vt:lpstr>
      <vt:lpstr>校務行政系統</vt:lpstr>
      <vt:lpstr>平信跟明信片該如何領取</vt:lpstr>
      <vt:lpstr>如何領取掛號信、包裹?</vt:lpstr>
      <vt:lpstr>406053  【臺中市北屯區廍子里廍子路666號】   【中臺科技大學學生ＸＸ號信箱】            王大華 同學收            0123-456789      </vt:lpstr>
      <vt:lpstr>退信處理</vt:lpstr>
      <vt:lpstr>上課的書寄來學校怎麼領取</vt:lpstr>
      <vt:lpstr>貨到付款或退書可以交給文書組嗎?</vt:lpstr>
      <vt:lpstr>校內可以使用的寄收件服務</vt:lpstr>
      <vt:lpstr>寄包裹到ｉ郵箱該怎麼寫</vt:lpstr>
      <vt:lpstr>謝謝各位好朋友的配合！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領信注意事項</dc:title>
  <dc:creator>Windows 使用者</dc:creator>
  <cp:lastModifiedBy>Acer</cp:lastModifiedBy>
  <cp:revision>25</cp:revision>
  <dcterms:created xsi:type="dcterms:W3CDTF">2018-09-16T03:13:27Z</dcterms:created>
  <dcterms:modified xsi:type="dcterms:W3CDTF">2022-09-07T01:56:42Z</dcterms:modified>
</cp:coreProperties>
</file>